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 id="285" r:id="rId9"/>
    <p:sldId id="286" r:id="rId10"/>
    <p:sldId id="288" r:id="rId11"/>
    <p:sldId id="292" r:id="rId12"/>
    <p:sldId id="293" r:id="rId13"/>
    <p:sldId id="294" r:id="rId14"/>
    <p:sldId id="296" r:id="rId15"/>
    <p:sldId id="297" r:id="rId16"/>
    <p:sldId id="29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0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619" autoAdjust="0"/>
  </p:normalViewPr>
  <p:slideViewPr>
    <p:cSldViewPr snapToGrid="0">
      <p:cViewPr>
        <p:scale>
          <a:sx n="300" d="100"/>
          <a:sy n="300" d="100"/>
        </p:scale>
        <p:origin x="-8126" y="-44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datageekstechnoverse.pythonanywhere.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https://drive.google.com/file/d/1F_VPOnBnA9mVEihxhXPMetBTELGyG60R/view?usp=sharing" TargetMode="External"/><Relationship Id="rId4" Type="http://schemas.openxmlformats.org/officeDocument/2006/relationships/hyperlink" Target="https://github.com/shrishail356/Data_Geeks_Smart_O_Tho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4947"/>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2962922"/>
            <a:ext cx="3485073" cy="932155"/>
          </a:xfrm>
        </p:spPr>
        <p:txBody>
          <a:bodyPr>
            <a:noAutofit/>
          </a:bodyPr>
          <a:lstStyle/>
          <a:p>
            <a:pPr algn="l"/>
            <a:r>
              <a:rPr lang="en-US" sz="3000" dirty="0"/>
              <a:t>JOB RECOMMENDER</a:t>
            </a:r>
          </a:p>
        </p:txBody>
      </p:sp>
      <p:sp>
        <p:nvSpPr>
          <p:cNvPr id="4" name="TextBox 3">
            <a:extLst>
              <a:ext uri="{FF2B5EF4-FFF2-40B4-BE49-F238E27FC236}">
                <a16:creationId xmlns:a16="http://schemas.microsoft.com/office/drawing/2014/main" id="{3A8421AF-7BED-B7DE-B9D4-309956EEC308}"/>
              </a:ext>
            </a:extLst>
          </p:cNvPr>
          <p:cNvSpPr txBox="1"/>
          <p:nvPr/>
        </p:nvSpPr>
        <p:spPr>
          <a:xfrm>
            <a:off x="6987860" y="444729"/>
            <a:ext cx="5086904" cy="830997"/>
          </a:xfrm>
          <a:prstGeom prst="rect">
            <a:avLst/>
          </a:prstGeom>
          <a:noFill/>
        </p:spPr>
        <p:txBody>
          <a:bodyPr wrap="square" rtlCol="0">
            <a:spAutoFit/>
          </a:bodyPr>
          <a:lstStyle/>
          <a:p>
            <a:r>
              <a:rPr lang="en-US" sz="4800" dirty="0">
                <a:solidFill>
                  <a:srgbClr val="6B030D"/>
                </a:solidFill>
                <a:latin typeface="Algerian" panose="04020705040A02060702" pitchFamily="82" charset="0"/>
              </a:rPr>
              <a:t>SMART-O-THON</a:t>
            </a:r>
            <a:endParaRPr lang="en-IN" sz="4800" dirty="0">
              <a:solidFill>
                <a:srgbClr val="6B030D"/>
              </a:solidFill>
              <a:latin typeface="Algerian" panose="04020705040A02060702" pitchFamily="82" charset="0"/>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BB386F-A284-2212-F390-469A568844ED}"/>
              </a:ext>
            </a:extLst>
          </p:cNvPr>
          <p:cNvSpPr txBox="1"/>
          <p:nvPr/>
        </p:nvSpPr>
        <p:spPr>
          <a:xfrm>
            <a:off x="3050959" y="461638"/>
            <a:ext cx="6090082" cy="477054"/>
          </a:xfrm>
          <a:prstGeom prst="rect">
            <a:avLst/>
          </a:prstGeom>
          <a:noFill/>
        </p:spPr>
        <p:txBody>
          <a:bodyPr wrap="square" rtlCol="0">
            <a:spAutoFit/>
          </a:bodyPr>
          <a:lstStyle/>
          <a:p>
            <a:r>
              <a:rPr lang="en-US" sz="2500" u="sng" dirty="0"/>
              <a:t>RESUME FOR THE ABOVE OUTPUT</a:t>
            </a:r>
            <a:endParaRPr lang="en-IN" sz="2500" u="sng" dirty="0"/>
          </a:p>
        </p:txBody>
      </p:sp>
      <p:pic>
        <p:nvPicPr>
          <p:cNvPr id="4" name="Picture 3">
            <a:extLst>
              <a:ext uri="{FF2B5EF4-FFF2-40B4-BE49-F238E27FC236}">
                <a16:creationId xmlns:a16="http://schemas.microsoft.com/office/drawing/2014/main" id="{520394BD-7F8F-848F-0B71-39E8B9B2B882}"/>
              </a:ext>
            </a:extLst>
          </p:cNvPr>
          <p:cNvPicPr>
            <a:picLocks noChangeAspect="1"/>
          </p:cNvPicPr>
          <p:nvPr/>
        </p:nvPicPr>
        <p:blipFill>
          <a:blip r:embed="rId2"/>
          <a:stretch>
            <a:fillRect/>
          </a:stretch>
        </p:blipFill>
        <p:spPr>
          <a:xfrm>
            <a:off x="4118761" y="1340528"/>
            <a:ext cx="3258583" cy="4598223"/>
          </a:xfrm>
          <a:prstGeom prst="rect">
            <a:avLst/>
          </a:prstGeom>
        </p:spPr>
      </p:pic>
    </p:spTree>
    <p:extLst>
      <p:ext uri="{BB962C8B-B14F-4D97-AF65-F5344CB8AC3E}">
        <p14:creationId xmlns:p14="http://schemas.microsoft.com/office/powerpoint/2010/main" val="267400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6613C-1078-8709-3476-235857A3763B}"/>
              </a:ext>
            </a:extLst>
          </p:cNvPr>
          <p:cNvPicPr>
            <a:picLocks noChangeAspect="1"/>
          </p:cNvPicPr>
          <p:nvPr/>
        </p:nvPicPr>
        <p:blipFill>
          <a:blip r:embed="rId2"/>
          <a:stretch>
            <a:fillRect/>
          </a:stretch>
        </p:blipFill>
        <p:spPr>
          <a:xfrm>
            <a:off x="1020932" y="1247841"/>
            <a:ext cx="9365942" cy="4619643"/>
          </a:xfrm>
          <a:prstGeom prst="rect">
            <a:avLst/>
          </a:prstGeom>
        </p:spPr>
      </p:pic>
    </p:spTree>
    <p:extLst>
      <p:ext uri="{BB962C8B-B14F-4D97-AF65-F5344CB8AC3E}">
        <p14:creationId xmlns:p14="http://schemas.microsoft.com/office/powerpoint/2010/main" val="2650689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A6085-070E-82B6-8C3C-17C0A0C52E4A}"/>
              </a:ext>
            </a:extLst>
          </p:cNvPr>
          <p:cNvPicPr>
            <a:picLocks noChangeAspect="1"/>
          </p:cNvPicPr>
          <p:nvPr/>
        </p:nvPicPr>
        <p:blipFill>
          <a:blip r:embed="rId2"/>
          <a:stretch>
            <a:fillRect/>
          </a:stretch>
        </p:blipFill>
        <p:spPr>
          <a:xfrm>
            <a:off x="3204839" y="1566123"/>
            <a:ext cx="4421116" cy="4852643"/>
          </a:xfrm>
          <a:prstGeom prst="rect">
            <a:avLst/>
          </a:prstGeom>
        </p:spPr>
      </p:pic>
      <p:sp>
        <p:nvSpPr>
          <p:cNvPr id="4" name="TextBox 3">
            <a:extLst>
              <a:ext uri="{FF2B5EF4-FFF2-40B4-BE49-F238E27FC236}">
                <a16:creationId xmlns:a16="http://schemas.microsoft.com/office/drawing/2014/main" id="{CDA2D618-D281-0655-4E12-27C3E543AB4F}"/>
              </a:ext>
            </a:extLst>
          </p:cNvPr>
          <p:cNvSpPr txBox="1"/>
          <p:nvPr/>
        </p:nvSpPr>
        <p:spPr>
          <a:xfrm>
            <a:off x="2867488" y="612560"/>
            <a:ext cx="6116714" cy="477054"/>
          </a:xfrm>
          <a:prstGeom prst="rect">
            <a:avLst/>
          </a:prstGeom>
          <a:noFill/>
        </p:spPr>
        <p:txBody>
          <a:bodyPr wrap="square" rtlCol="0">
            <a:spAutoFit/>
          </a:bodyPr>
          <a:lstStyle/>
          <a:p>
            <a:r>
              <a:rPr lang="en-US" sz="2500" u="sng" dirty="0"/>
              <a:t>RESUME FOR THE ABOVE OUTPUT</a:t>
            </a:r>
            <a:endParaRPr lang="en-IN" sz="2500" u="sng" dirty="0"/>
          </a:p>
        </p:txBody>
      </p:sp>
    </p:spTree>
    <p:extLst>
      <p:ext uri="{BB962C8B-B14F-4D97-AF65-F5344CB8AC3E}">
        <p14:creationId xmlns:p14="http://schemas.microsoft.com/office/powerpoint/2010/main" val="259849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31C54C-9DD8-A8F5-08DF-DF66F8582DBB}"/>
              </a:ext>
            </a:extLst>
          </p:cNvPr>
          <p:cNvSpPr txBox="1"/>
          <p:nvPr/>
        </p:nvSpPr>
        <p:spPr>
          <a:xfrm>
            <a:off x="772358" y="802559"/>
            <a:ext cx="1953087" cy="646331"/>
          </a:xfrm>
          <a:prstGeom prst="rect">
            <a:avLst/>
          </a:prstGeom>
          <a:noFill/>
        </p:spPr>
        <p:txBody>
          <a:bodyPr wrap="square" rtlCol="0">
            <a:spAutoFit/>
          </a:bodyPr>
          <a:lstStyle/>
          <a:p>
            <a:r>
              <a:rPr lang="en-US" u="sng" dirty="0"/>
              <a:t>TEAM MATES:</a:t>
            </a:r>
          </a:p>
          <a:p>
            <a:endParaRPr lang="en-IN" u="sng" dirty="0"/>
          </a:p>
        </p:txBody>
      </p:sp>
      <p:sp>
        <p:nvSpPr>
          <p:cNvPr id="3" name="TextBox 2">
            <a:extLst>
              <a:ext uri="{FF2B5EF4-FFF2-40B4-BE49-F238E27FC236}">
                <a16:creationId xmlns:a16="http://schemas.microsoft.com/office/drawing/2014/main" id="{A91AF284-5E18-8504-A955-849F9581058A}"/>
              </a:ext>
            </a:extLst>
          </p:cNvPr>
          <p:cNvSpPr txBox="1"/>
          <p:nvPr/>
        </p:nvSpPr>
        <p:spPr>
          <a:xfrm>
            <a:off x="914400" y="1704513"/>
            <a:ext cx="333800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ADITYA CHOUDHARY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SHRISHAIL M PATIL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HARSH AGARWAL</a:t>
            </a:r>
            <a:endParaRPr lang="en-IN" dirty="0"/>
          </a:p>
        </p:txBody>
      </p:sp>
    </p:spTree>
    <p:extLst>
      <p:ext uri="{BB962C8B-B14F-4D97-AF65-F5344CB8AC3E}">
        <p14:creationId xmlns:p14="http://schemas.microsoft.com/office/powerpoint/2010/main" val="1153437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941263-7582-4DBB-EF89-C978394E0C1C}"/>
              </a:ext>
            </a:extLst>
          </p:cNvPr>
          <p:cNvSpPr txBox="1"/>
          <p:nvPr/>
        </p:nvSpPr>
        <p:spPr>
          <a:xfrm>
            <a:off x="1287262" y="275208"/>
            <a:ext cx="9454719" cy="630942"/>
          </a:xfrm>
          <a:prstGeom prst="rect">
            <a:avLst/>
          </a:prstGeom>
          <a:noFill/>
        </p:spPr>
        <p:txBody>
          <a:bodyPr wrap="square" rtlCol="0">
            <a:spAutoFit/>
          </a:bodyPr>
          <a:lstStyle/>
          <a:p>
            <a:pPr algn="ctr"/>
            <a:r>
              <a:rPr lang="en-US" sz="3500" u="sng" dirty="0"/>
              <a:t>ABOUT THIS PROJECT</a:t>
            </a:r>
            <a:endParaRPr lang="en-IN" sz="3500" u="sng" dirty="0"/>
          </a:p>
        </p:txBody>
      </p:sp>
      <p:sp>
        <p:nvSpPr>
          <p:cNvPr id="3" name="TextBox 2">
            <a:extLst>
              <a:ext uri="{FF2B5EF4-FFF2-40B4-BE49-F238E27FC236}">
                <a16:creationId xmlns:a16="http://schemas.microsoft.com/office/drawing/2014/main" id="{69D1D75C-E515-1B4E-DB6D-65199A5E60DC}"/>
              </a:ext>
            </a:extLst>
          </p:cNvPr>
          <p:cNvSpPr txBox="1"/>
          <p:nvPr/>
        </p:nvSpPr>
        <p:spPr>
          <a:xfrm>
            <a:off x="639192" y="1287262"/>
            <a:ext cx="10839635" cy="5078313"/>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latin typeface="-apple-system"/>
              </a:rPr>
              <a:t>Collect and analyze </a:t>
            </a:r>
            <a:r>
              <a:rPr lang="en-US" b="0" i="0" u="none" strike="noStrike" dirty="0">
                <a:effectLst/>
                <a:latin typeface="-apple-system"/>
              </a:rPr>
              <a:t>job seeker data</a:t>
            </a:r>
            <a:r>
              <a:rPr lang="en-US" b="0" i="0" dirty="0">
                <a:effectLst/>
                <a:latin typeface="-apple-system"/>
              </a:rPr>
              <a:t>: The first step is to gather information about job seekers</a:t>
            </a:r>
            <a:r>
              <a:rPr lang="en-US" dirty="0">
                <a:latin typeface="-apple-system"/>
              </a:rPr>
              <a:t> which includes skills</a:t>
            </a:r>
            <a:r>
              <a:rPr lang="en-US" b="0" i="0" dirty="0">
                <a:effectLst/>
                <a:latin typeface="-apple-system"/>
              </a:rPr>
              <a:t>. This data can be collected through online applications, resumes, and other sources. </a:t>
            </a:r>
            <a:r>
              <a:rPr lang="en-US" b="0" i="0" u="none" strike="noStrike" dirty="0">
                <a:effectLst/>
                <a:latin typeface="-apple-system"/>
              </a:rPr>
              <a:t>AI algorithms</a:t>
            </a:r>
            <a:r>
              <a:rPr lang="en-US" b="0" i="0" dirty="0">
                <a:effectLst/>
                <a:latin typeface="-apple-system"/>
              </a:rPr>
              <a:t> can then analyze this data to identify patterns and preferences.</a:t>
            </a:r>
          </a:p>
          <a:p>
            <a:pPr algn="l"/>
            <a:endParaRPr lang="en-US" b="0" i="0" dirty="0">
              <a:effectLst/>
              <a:latin typeface="-apple-system"/>
            </a:endParaRPr>
          </a:p>
          <a:p>
            <a:pPr marL="285750" indent="-285750" algn="l">
              <a:buFont typeface="Arial" panose="020B0604020202020204" pitchFamily="34" charset="0"/>
              <a:buChar char="•"/>
            </a:pPr>
            <a:r>
              <a:rPr lang="en-US" b="0" i="0" dirty="0">
                <a:effectLst/>
                <a:latin typeface="-apple-system"/>
              </a:rPr>
              <a:t>Gather and analyze </a:t>
            </a:r>
            <a:r>
              <a:rPr lang="en-US" b="0" i="0" u="none" strike="noStrike" dirty="0">
                <a:effectLst/>
                <a:latin typeface="-apple-system"/>
              </a:rPr>
              <a:t>job data</a:t>
            </a:r>
            <a:r>
              <a:rPr lang="en-US" b="0" i="0" dirty="0">
                <a:effectLst/>
                <a:latin typeface="-apple-system"/>
              </a:rPr>
              <a:t>: The next step is to collect and analyze job data, including </a:t>
            </a:r>
            <a:r>
              <a:rPr lang="en-US" b="0" i="0" u="none" strike="noStrike" dirty="0">
                <a:effectLst/>
                <a:latin typeface="-apple-system"/>
              </a:rPr>
              <a:t>job descriptions</a:t>
            </a:r>
            <a:r>
              <a:rPr lang="en-US" b="0" i="0" dirty="0">
                <a:effectLst/>
                <a:latin typeface="-apple-system"/>
              </a:rPr>
              <a:t>, </a:t>
            </a:r>
            <a:r>
              <a:rPr lang="en-US" b="0" i="0" u="none" strike="noStrike" dirty="0">
                <a:effectLst/>
                <a:latin typeface="-apple-system"/>
              </a:rPr>
              <a:t>required qualifications</a:t>
            </a:r>
            <a:r>
              <a:rPr lang="en-US" b="0" i="0" dirty="0">
                <a:effectLst/>
                <a:latin typeface="-apple-system"/>
              </a:rPr>
              <a:t>, and company culture. This information can be obtained from </a:t>
            </a:r>
            <a:r>
              <a:rPr lang="en-US" b="0" i="0" u="none" strike="noStrike" dirty="0">
                <a:effectLst/>
                <a:latin typeface="-apple-system"/>
              </a:rPr>
              <a:t>job postings</a:t>
            </a:r>
            <a:r>
              <a:rPr lang="en-US" b="0" i="0" dirty="0">
                <a:effectLst/>
                <a:latin typeface="-apple-system"/>
              </a:rPr>
              <a:t>, </a:t>
            </a:r>
            <a:r>
              <a:rPr lang="en-US" b="0" i="0" u="none" strike="noStrike" dirty="0">
                <a:effectLst/>
                <a:latin typeface="-apple-system"/>
              </a:rPr>
              <a:t>company websites</a:t>
            </a:r>
            <a:r>
              <a:rPr lang="en-US" b="0" i="0" dirty="0">
                <a:effectLst/>
                <a:latin typeface="-apple-system"/>
              </a:rPr>
              <a:t>, and other sources. AI algorithms can then analyze this data to identify the key requirements and characteristics of each job.</a:t>
            </a:r>
          </a:p>
          <a:p>
            <a:pPr algn="l"/>
            <a:endParaRPr lang="en-US" dirty="0">
              <a:latin typeface="-apple-system"/>
            </a:endParaRPr>
          </a:p>
          <a:p>
            <a:pPr marL="285750" indent="-285750" algn="l">
              <a:buFont typeface="Arial" panose="020B0604020202020204" pitchFamily="34" charset="0"/>
              <a:buChar char="•"/>
            </a:pPr>
            <a:r>
              <a:rPr lang="en-US" b="0" i="0" dirty="0">
                <a:effectLst/>
                <a:latin typeface="-apple-system"/>
              </a:rPr>
              <a:t>Match job seekers with suitable jobs: Once the job seeker and job data have been analyzed, the </a:t>
            </a:r>
            <a:r>
              <a:rPr lang="en-US" b="0" i="0" u="none" strike="noStrike" dirty="0">
                <a:effectLst/>
                <a:latin typeface="-apple-system"/>
              </a:rPr>
              <a:t>AI system</a:t>
            </a:r>
            <a:r>
              <a:rPr lang="en-US" b="0" i="0" dirty="0">
                <a:effectLst/>
                <a:latin typeface="-apple-system"/>
              </a:rPr>
              <a:t> can begin to match job seekers with suitable job opportunities. The system can use </a:t>
            </a:r>
            <a:r>
              <a:rPr lang="en-US" b="0" i="0" u="none" strike="noStrike" dirty="0">
                <a:effectLst/>
                <a:latin typeface="-apple-system"/>
              </a:rPr>
              <a:t>machine learning algorithms</a:t>
            </a:r>
            <a:r>
              <a:rPr lang="en-US" b="0" i="0" dirty="0">
                <a:effectLst/>
                <a:latin typeface="-apple-system"/>
              </a:rPr>
              <a:t> to identify the </a:t>
            </a:r>
            <a:r>
              <a:rPr lang="en-US" b="0" i="0" u="none" strike="noStrike" dirty="0">
                <a:effectLst/>
                <a:latin typeface="-apple-system"/>
              </a:rPr>
              <a:t>best matches</a:t>
            </a:r>
            <a:r>
              <a:rPr lang="en-US" b="0" i="0" dirty="0">
                <a:effectLst/>
                <a:latin typeface="-apple-system"/>
              </a:rPr>
              <a:t> based on factors such as </a:t>
            </a:r>
            <a:r>
              <a:rPr lang="en-US" b="0" i="0" u="none" strike="noStrike" dirty="0">
                <a:effectLst/>
                <a:latin typeface="-apple-system"/>
              </a:rPr>
              <a:t>job requirements</a:t>
            </a:r>
            <a:r>
              <a:rPr lang="en-US" b="0" i="0" dirty="0">
                <a:effectLst/>
                <a:latin typeface="-apple-system"/>
              </a:rPr>
              <a:t>, </a:t>
            </a:r>
            <a:r>
              <a:rPr lang="en-US" b="0" i="0" u="none" strike="noStrike" dirty="0">
                <a:effectLst/>
                <a:latin typeface="-apple-system"/>
              </a:rPr>
              <a:t>job seeker skills</a:t>
            </a:r>
            <a:r>
              <a:rPr lang="en-US" b="0" i="0" dirty="0">
                <a:effectLst/>
                <a:latin typeface="-apple-system"/>
              </a:rPr>
              <a:t>, education, and work experience.</a:t>
            </a:r>
          </a:p>
          <a:p>
            <a:endParaRPr lang="en-US" dirty="0">
              <a:latin typeface="-apple-system"/>
            </a:endParaRPr>
          </a:p>
          <a:p>
            <a:pPr marL="285750" indent="-285750">
              <a:buFont typeface="Arial" panose="020B0604020202020204" pitchFamily="34" charset="0"/>
              <a:buChar char="•"/>
            </a:pPr>
            <a:r>
              <a:rPr lang="en-US" dirty="0"/>
              <a:t>Flexibility: This ML model also provides the job seeker with the role in the company and also shows the location of where that particular job is available.</a:t>
            </a:r>
            <a:endParaRPr lang="en-US" b="0" i="0" dirty="0">
              <a:effectLst/>
              <a:latin typeface="-apple-system"/>
            </a:endParaRPr>
          </a:p>
          <a:p>
            <a:br>
              <a:rPr lang="en-US" dirty="0"/>
            </a:br>
            <a:endParaRPr lang="en-IN" dirty="0"/>
          </a:p>
        </p:txBody>
      </p:sp>
    </p:spTree>
    <p:extLst>
      <p:ext uri="{BB962C8B-B14F-4D97-AF65-F5344CB8AC3E}">
        <p14:creationId xmlns:p14="http://schemas.microsoft.com/office/powerpoint/2010/main" val="3899647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4DBC7C-2270-8162-7DCF-AD9C61508A60}"/>
              </a:ext>
            </a:extLst>
          </p:cNvPr>
          <p:cNvSpPr txBox="1"/>
          <p:nvPr/>
        </p:nvSpPr>
        <p:spPr>
          <a:xfrm>
            <a:off x="532660" y="221942"/>
            <a:ext cx="2760955"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PROBLEM</a:t>
            </a:r>
            <a:endParaRPr lang="en-IN" u="sng" dirty="0"/>
          </a:p>
        </p:txBody>
      </p:sp>
      <p:sp>
        <p:nvSpPr>
          <p:cNvPr id="3" name="TextBox 2">
            <a:extLst>
              <a:ext uri="{FF2B5EF4-FFF2-40B4-BE49-F238E27FC236}">
                <a16:creationId xmlns:a16="http://schemas.microsoft.com/office/drawing/2014/main" id="{7058E7E7-9DC2-C0BA-4906-8D1D2453686D}"/>
              </a:ext>
            </a:extLst>
          </p:cNvPr>
          <p:cNvSpPr txBox="1"/>
          <p:nvPr/>
        </p:nvSpPr>
        <p:spPr>
          <a:xfrm>
            <a:off x="532660" y="542188"/>
            <a:ext cx="9028590" cy="2031325"/>
          </a:xfrm>
          <a:prstGeom prst="rect">
            <a:avLst/>
          </a:prstGeom>
          <a:noFill/>
        </p:spPr>
        <p:txBody>
          <a:bodyPr wrap="square" rtlCol="0">
            <a:spAutoFit/>
          </a:bodyPr>
          <a:lstStyle/>
          <a:p>
            <a:pPr algn="l"/>
            <a:r>
              <a:rPr lang="en-US" b="0" i="0" dirty="0">
                <a:effectLst/>
                <a:latin typeface="-apple-system"/>
              </a:rPr>
              <a:t>The traditional </a:t>
            </a:r>
            <a:r>
              <a:rPr lang="en-US" b="0" i="0" u="none" strike="noStrike" dirty="0">
                <a:effectLst/>
                <a:latin typeface="-apple-system"/>
              </a:rPr>
              <a:t>job search</a:t>
            </a:r>
            <a:r>
              <a:rPr lang="en-US" b="0" i="0" dirty="0">
                <a:effectLst/>
                <a:latin typeface="-apple-system"/>
              </a:rPr>
              <a:t> process can be time-consuming and frustrating for both job seekers and employers. Job seekers often have to sift through numerous </a:t>
            </a:r>
            <a:r>
              <a:rPr lang="en-US" b="0" i="0" u="none" strike="noStrike" dirty="0">
                <a:effectLst/>
                <a:latin typeface="-apple-system"/>
              </a:rPr>
              <a:t>job postings</a:t>
            </a:r>
            <a:r>
              <a:rPr lang="en-US" b="0" i="0" dirty="0">
                <a:effectLst/>
                <a:latin typeface="-apple-system"/>
              </a:rPr>
              <a:t> that may not match their skills, experience, or preferences. Employers, on the other hand, may receive a large number of applications from unqualified candidates, making it difficult to identify the best candidates for the job.</a:t>
            </a:r>
          </a:p>
          <a:p>
            <a:br>
              <a:rPr lang="en-US" dirty="0"/>
            </a:br>
            <a:endParaRPr lang="en-IN" dirty="0"/>
          </a:p>
        </p:txBody>
      </p:sp>
      <p:sp>
        <p:nvSpPr>
          <p:cNvPr id="4" name="TextBox 3">
            <a:extLst>
              <a:ext uri="{FF2B5EF4-FFF2-40B4-BE49-F238E27FC236}">
                <a16:creationId xmlns:a16="http://schemas.microsoft.com/office/drawing/2014/main" id="{BFA0B4A8-FC30-28E6-1D23-82DB2379585D}"/>
              </a:ext>
            </a:extLst>
          </p:cNvPr>
          <p:cNvSpPr txBox="1"/>
          <p:nvPr/>
        </p:nvSpPr>
        <p:spPr>
          <a:xfrm>
            <a:off x="572609" y="2225686"/>
            <a:ext cx="1893903"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AIM</a:t>
            </a:r>
            <a:endParaRPr lang="en-IN" u="sng" dirty="0"/>
          </a:p>
        </p:txBody>
      </p:sp>
      <p:sp>
        <p:nvSpPr>
          <p:cNvPr id="5" name="TextBox 4">
            <a:extLst>
              <a:ext uri="{FF2B5EF4-FFF2-40B4-BE49-F238E27FC236}">
                <a16:creationId xmlns:a16="http://schemas.microsoft.com/office/drawing/2014/main" id="{10C1C00E-D078-A943-EB68-01FFF4D845B1}"/>
              </a:ext>
            </a:extLst>
          </p:cNvPr>
          <p:cNvSpPr txBox="1"/>
          <p:nvPr/>
        </p:nvSpPr>
        <p:spPr>
          <a:xfrm>
            <a:off x="581487" y="2687351"/>
            <a:ext cx="8930936" cy="1754326"/>
          </a:xfrm>
          <a:prstGeom prst="rect">
            <a:avLst/>
          </a:prstGeom>
          <a:noFill/>
        </p:spPr>
        <p:txBody>
          <a:bodyPr wrap="square" rtlCol="0">
            <a:spAutoFit/>
          </a:bodyPr>
          <a:lstStyle/>
          <a:p>
            <a:pPr algn="l"/>
            <a:r>
              <a:rPr lang="en-US" b="0" i="0" dirty="0">
                <a:effectLst/>
                <a:latin typeface="-apple-system"/>
              </a:rPr>
              <a:t>An AI-based solution for job matching aims to streamline the </a:t>
            </a:r>
            <a:r>
              <a:rPr lang="en-US" b="0" i="0" u="none" strike="noStrike" dirty="0">
                <a:effectLst/>
                <a:latin typeface="-apple-system"/>
              </a:rPr>
              <a:t>job search process</a:t>
            </a:r>
            <a:r>
              <a:rPr lang="en-US" b="0" i="0" dirty="0">
                <a:effectLst/>
                <a:latin typeface="-apple-system"/>
              </a:rPr>
              <a:t> by using </a:t>
            </a:r>
            <a:r>
              <a:rPr lang="en-US" b="0" i="0" u="none" strike="noStrike" dirty="0">
                <a:effectLst/>
                <a:latin typeface="-apple-system"/>
              </a:rPr>
              <a:t>machine learning algorithms</a:t>
            </a:r>
            <a:r>
              <a:rPr lang="en-US" b="0" i="0" dirty="0">
                <a:effectLst/>
                <a:latin typeface="-apple-system"/>
              </a:rPr>
              <a:t> to match job seekers with suitable job opportunities. By analyzing </a:t>
            </a:r>
            <a:r>
              <a:rPr lang="en-US" b="0" i="0" u="none" strike="noStrike" dirty="0">
                <a:effectLst/>
                <a:latin typeface="-apple-system"/>
              </a:rPr>
              <a:t>job seeker</a:t>
            </a:r>
            <a:r>
              <a:rPr lang="en-US" b="0" i="0" dirty="0">
                <a:effectLst/>
                <a:latin typeface="-apple-system"/>
              </a:rPr>
              <a:t> and </a:t>
            </a:r>
            <a:r>
              <a:rPr lang="en-US" b="0" i="0" u="none" strike="noStrike" dirty="0">
                <a:effectLst/>
                <a:latin typeface="-apple-system"/>
              </a:rPr>
              <a:t>job data</a:t>
            </a:r>
            <a:r>
              <a:rPr lang="en-US" b="0" i="0" dirty="0">
                <a:effectLst/>
                <a:latin typeface="-apple-system"/>
              </a:rPr>
              <a:t>, the system can identify the best matches based on factor  </a:t>
            </a:r>
            <a:r>
              <a:rPr lang="en-US" b="0" i="0" u="none" strike="noStrike" dirty="0">
                <a:effectLst/>
                <a:latin typeface="-apple-system"/>
              </a:rPr>
              <a:t>job seeker skills</a:t>
            </a:r>
            <a:r>
              <a:rPr lang="en-US" u="none" strike="noStrike" dirty="0">
                <a:latin typeface="-apple-system"/>
              </a:rPr>
              <a:t>.</a:t>
            </a:r>
            <a:endParaRPr lang="en-US" b="0" i="0" dirty="0">
              <a:effectLst/>
              <a:latin typeface="-apple-system"/>
            </a:endParaRPr>
          </a:p>
          <a:p>
            <a:br>
              <a:rPr lang="en-US" dirty="0"/>
            </a:br>
            <a:endParaRPr lang="en-IN" dirty="0"/>
          </a:p>
        </p:txBody>
      </p:sp>
      <p:sp>
        <p:nvSpPr>
          <p:cNvPr id="6" name="TextBox 5">
            <a:extLst>
              <a:ext uri="{FF2B5EF4-FFF2-40B4-BE49-F238E27FC236}">
                <a16:creationId xmlns:a16="http://schemas.microsoft.com/office/drawing/2014/main" id="{126B85A7-6AFD-DD9E-BA67-8B96E28DA34E}"/>
              </a:ext>
            </a:extLst>
          </p:cNvPr>
          <p:cNvSpPr txBox="1"/>
          <p:nvPr/>
        </p:nvSpPr>
        <p:spPr>
          <a:xfrm>
            <a:off x="461639" y="4229969"/>
            <a:ext cx="3719744"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WHY PEOPLE SHOULD USE IT</a:t>
            </a:r>
            <a:endParaRPr lang="en-IN" u="sng" dirty="0"/>
          </a:p>
        </p:txBody>
      </p:sp>
      <p:sp>
        <p:nvSpPr>
          <p:cNvPr id="7" name="TextBox 6">
            <a:extLst>
              <a:ext uri="{FF2B5EF4-FFF2-40B4-BE49-F238E27FC236}">
                <a16:creationId xmlns:a16="http://schemas.microsoft.com/office/drawing/2014/main" id="{42E404CF-7D75-E03C-5B75-9A4D745F5820}"/>
              </a:ext>
            </a:extLst>
          </p:cNvPr>
          <p:cNvSpPr txBox="1"/>
          <p:nvPr/>
        </p:nvSpPr>
        <p:spPr>
          <a:xfrm>
            <a:off x="532660" y="4691633"/>
            <a:ext cx="8788893" cy="2585323"/>
          </a:xfrm>
          <a:prstGeom prst="rect">
            <a:avLst/>
          </a:prstGeom>
          <a:noFill/>
        </p:spPr>
        <p:txBody>
          <a:bodyPr wrap="square" rtlCol="0">
            <a:spAutoFit/>
          </a:bodyPr>
          <a:lstStyle/>
          <a:p>
            <a:pPr algn="l"/>
            <a:r>
              <a:rPr lang="en-US" b="0" i="0" dirty="0">
                <a:effectLst/>
                <a:latin typeface="-apple-system"/>
              </a:rPr>
              <a:t>People should use an AI-based solution for job matching because it can significantly increase the efficiency and effectiveness of the job search process. Job seekers can save time and effort by receiving </a:t>
            </a:r>
            <a:r>
              <a:rPr lang="en-US" b="0" i="0" u="none" strike="noStrike" dirty="0">
                <a:effectLst/>
                <a:latin typeface="-apple-system"/>
              </a:rPr>
              <a:t>personalized job recommendations</a:t>
            </a:r>
            <a:r>
              <a:rPr lang="en-US" b="0" i="0" dirty="0">
                <a:effectLst/>
                <a:latin typeface="-apple-system"/>
              </a:rPr>
              <a:t> based on their qualifications and preferences, while employers can save time and resources by receiving applications from the most qualified candidates. Overall, an AI-based job matching system can help both job seekers and employers find the best possible job matches, leading to more successful and satisfying employment outcomes.</a:t>
            </a:r>
          </a:p>
          <a:p>
            <a:br>
              <a:rPr lang="en-US" dirty="0"/>
            </a:br>
            <a:endParaRPr lang="en-IN" dirty="0"/>
          </a:p>
        </p:txBody>
      </p:sp>
    </p:spTree>
    <p:extLst>
      <p:ext uri="{BB962C8B-B14F-4D97-AF65-F5344CB8AC3E}">
        <p14:creationId xmlns:p14="http://schemas.microsoft.com/office/powerpoint/2010/main" val="57218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652FF-755E-EAA7-2492-50FD94C09F4C}"/>
              </a:ext>
            </a:extLst>
          </p:cNvPr>
          <p:cNvSpPr txBox="1"/>
          <p:nvPr/>
        </p:nvSpPr>
        <p:spPr>
          <a:xfrm>
            <a:off x="3320248" y="292963"/>
            <a:ext cx="3932808" cy="400110"/>
          </a:xfrm>
          <a:prstGeom prst="rect">
            <a:avLst/>
          </a:prstGeom>
          <a:noFill/>
        </p:spPr>
        <p:txBody>
          <a:bodyPr wrap="square" rtlCol="0">
            <a:spAutoFit/>
          </a:bodyPr>
          <a:lstStyle/>
          <a:p>
            <a:pPr algn="ctr"/>
            <a:r>
              <a:rPr lang="en-US" sz="2000" u="sng" dirty="0"/>
              <a:t>CHALLENGES FACED </a:t>
            </a:r>
            <a:endParaRPr lang="en-IN" sz="2000" u="sng" dirty="0"/>
          </a:p>
        </p:txBody>
      </p:sp>
      <p:sp>
        <p:nvSpPr>
          <p:cNvPr id="3" name="TextBox 2">
            <a:extLst>
              <a:ext uri="{FF2B5EF4-FFF2-40B4-BE49-F238E27FC236}">
                <a16:creationId xmlns:a16="http://schemas.microsoft.com/office/drawing/2014/main" id="{A1023BD8-0F12-5F50-676A-9BE71E7AA1C4}"/>
              </a:ext>
            </a:extLst>
          </p:cNvPr>
          <p:cNvSpPr txBox="1"/>
          <p:nvPr/>
        </p:nvSpPr>
        <p:spPr>
          <a:xfrm>
            <a:off x="417251" y="967666"/>
            <a:ext cx="2414726"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DATA QUALITY</a:t>
            </a:r>
            <a:endParaRPr lang="en-IN" u="sng" dirty="0"/>
          </a:p>
        </p:txBody>
      </p:sp>
      <p:sp>
        <p:nvSpPr>
          <p:cNvPr id="4" name="TextBox 3">
            <a:extLst>
              <a:ext uri="{FF2B5EF4-FFF2-40B4-BE49-F238E27FC236}">
                <a16:creationId xmlns:a16="http://schemas.microsoft.com/office/drawing/2014/main" id="{2B1A5FA3-42A1-A585-B462-7AC09C3BAFFF}"/>
              </a:ext>
            </a:extLst>
          </p:cNvPr>
          <p:cNvSpPr txBox="1"/>
          <p:nvPr/>
        </p:nvSpPr>
        <p:spPr>
          <a:xfrm>
            <a:off x="692459" y="1336998"/>
            <a:ext cx="8762260" cy="923330"/>
          </a:xfrm>
          <a:prstGeom prst="rect">
            <a:avLst/>
          </a:prstGeom>
          <a:noFill/>
        </p:spPr>
        <p:txBody>
          <a:bodyPr wrap="square" rtlCol="0">
            <a:spAutoFit/>
          </a:bodyPr>
          <a:lstStyle/>
          <a:p>
            <a:r>
              <a:rPr lang="en-US" b="0" i="0" dirty="0">
                <a:effectLst/>
                <a:latin typeface="-apple-system"/>
              </a:rPr>
              <a:t>The success of an AI-based job matching system is heavily dependent on the quality and quantity of the data used to train the machine learning algorithms. Ensuring that the data is accurate, relevant, and up-to-date can be a significant challenge.</a:t>
            </a:r>
            <a:endParaRPr lang="en-IN" dirty="0"/>
          </a:p>
        </p:txBody>
      </p:sp>
      <p:sp>
        <p:nvSpPr>
          <p:cNvPr id="7" name="TextBox 6">
            <a:extLst>
              <a:ext uri="{FF2B5EF4-FFF2-40B4-BE49-F238E27FC236}">
                <a16:creationId xmlns:a16="http://schemas.microsoft.com/office/drawing/2014/main" id="{5AD2AE4A-B4FF-3A61-BFF5-714CB32FCCAF}"/>
              </a:ext>
            </a:extLst>
          </p:cNvPr>
          <p:cNvSpPr txBox="1"/>
          <p:nvPr/>
        </p:nvSpPr>
        <p:spPr>
          <a:xfrm>
            <a:off x="417251" y="2697072"/>
            <a:ext cx="2894121"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SCALABILITY</a:t>
            </a:r>
            <a:endParaRPr lang="en-IN" u="sng" dirty="0"/>
          </a:p>
        </p:txBody>
      </p:sp>
      <p:sp>
        <p:nvSpPr>
          <p:cNvPr id="8" name="TextBox 7">
            <a:extLst>
              <a:ext uri="{FF2B5EF4-FFF2-40B4-BE49-F238E27FC236}">
                <a16:creationId xmlns:a16="http://schemas.microsoft.com/office/drawing/2014/main" id="{CAF6D95C-5DFF-4C84-EDB4-9C5F8F4967B8}"/>
              </a:ext>
            </a:extLst>
          </p:cNvPr>
          <p:cNvSpPr txBox="1"/>
          <p:nvPr/>
        </p:nvSpPr>
        <p:spPr>
          <a:xfrm>
            <a:off x="692459" y="3179982"/>
            <a:ext cx="8087557" cy="646331"/>
          </a:xfrm>
          <a:prstGeom prst="rect">
            <a:avLst/>
          </a:prstGeom>
          <a:noFill/>
        </p:spPr>
        <p:txBody>
          <a:bodyPr wrap="square" rtlCol="0">
            <a:spAutoFit/>
          </a:bodyPr>
          <a:lstStyle/>
          <a:p>
            <a:r>
              <a:rPr lang="en-US" b="0" i="0" dirty="0">
                <a:effectLst/>
                <a:latin typeface="-apple-system"/>
              </a:rPr>
              <a:t>As the number of users and </a:t>
            </a:r>
            <a:r>
              <a:rPr lang="en-US" b="0" i="0" u="none" strike="noStrike" dirty="0">
                <a:effectLst/>
                <a:latin typeface="-apple-system"/>
              </a:rPr>
              <a:t>job postings</a:t>
            </a:r>
            <a:r>
              <a:rPr lang="en-US" b="0" i="0" dirty="0">
                <a:effectLst/>
                <a:latin typeface="-apple-system"/>
              </a:rPr>
              <a:t> increases, the system needs to be able to handle the increased load without compromising performance.</a:t>
            </a:r>
            <a:endParaRPr lang="en-IN" dirty="0"/>
          </a:p>
        </p:txBody>
      </p:sp>
      <p:sp>
        <p:nvSpPr>
          <p:cNvPr id="9" name="TextBox 8">
            <a:extLst>
              <a:ext uri="{FF2B5EF4-FFF2-40B4-BE49-F238E27FC236}">
                <a16:creationId xmlns:a16="http://schemas.microsoft.com/office/drawing/2014/main" id="{A093FC8A-1A75-B473-6B24-D9D698F57971}"/>
              </a:ext>
            </a:extLst>
          </p:cNvPr>
          <p:cNvSpPr txBox="1"/>
          <p:nvPr/>
        </p:nvSpPr>
        <p:spPr>
          <a:xfrm>
            <a:off x="417251" y="4057146"/>
            <a:ext cx="3515557"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DEPLOYMENT</a:t>
            </a:r>
            <a:endParaRPr lang="en-IN" u="sng" dirty="0"/>
          </a:p>
        </p:txBody>
      </p:sp>
      <p:sp>
        <p:nvSpPr>
          <p:cNvPr id="10" name="TextBox 9">
            <a:extLst>
              <a:ext uri="{FF2B5EF4-FFF2-40B4-BE49-F238E27FC236}">
                <a16:creationId xmlns:a16="http://schemas.microsoft.com/office/drawing/2014/main" id="{856D5065-7197-FCC5-0F33-C0276E430579}"/>
              </a:ext>
            </a:extLst>
          </p:cNvPr>
          <p:cNvSpPr txBox="1"/>
          <p:nvPr/>
        </p:nvSpPr>
        <p:spPr>
          <a:xfrm>
            <a:off x="692459" y="4493889"/>
            <a:ext cx="7936636" cy="646331"/>
          </a:xfrm>
          <a:prstGeom prst="rect">
            <a:avLst/>
          </a:prstGeom>
          <a:noFill/>
        </p:spPr>
        <p:txBody>
          <a:bodyPr wrap="square" rtlCol="0">
            <a:spAutoFit/>
          </a:bodyPr>
          <a:lstStyle/>
          <a:p>
            <a:r>
              <a:rPr lang="en-IN" dirty="0">
                <a:hlinkClick r:id="rId2"/>
              </a:rPr>
              <a:t>http://datageekstechnoverse.pythonanywhere.com/</a:t>
            </a:r>
            <a:endParaRPr lang="en-IN" dirty="0"/>
          </a:p>
          <a:p>
            <a:r>
              <a:rPr lang="en-IN" dirty="0"/>
              <a:t>Issue with the module installations, will be resolved shortly.</a:t>
            </a:r>
          </a:p>
        </p:txBody>
      </p:sp>
    </p:spTree>
    <p:extLst>
      <p:ext uri="{BB962C8B-B14F-4D97-AF65-F5344CB8AC3E}">
        <p14:creationId xmlns:p14="http://schemas.microsoft.com/office/powerpoint/2010/main" val="3763674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FD88F5-5456-7EB4-4115-98A4EF5AFE9A}"/>
              </a:ext>
            </a:extLst>
          </p:cNvPr>
          <p:cNvSpPr txBox="1"/>
          <p:nvPr/>
        </p:nvSpPr>
        <p:spPr>
          <a:xfrm>
            <a:off x="2263807" y="426128"/>
            <a:ext cx="6613864" cy="477054"/>
          </a:xfrm>
          <a:prstGeom prst="rect">
            <a:avLst/>
          </a:prstGeom>
          <a:noFill/>
        </p:spPr>
        <p:txBody>
          <a:bodyPr wrap="square" rtlCol="0">
            <a:spAutoFit/>
          </a:bodyPr>
          <a:lstStyle/>
          <a:p>
            <a:pPr algn="ctr"/>
            <a:r>
              <a:rPr lang="en-US" sz="2500" u="sng" dirty="0"/>
              <a:t>PROGRAMMING LANGUAGES USED </a:t>
            </a:r>
            <a:endParaRPr lang="en-IN" sz="2500" u="sng" dirty="0"/>
          </a:p>
        </p:txBody>
      </p:sp>
      <p:pic>
        <p:nvPicPr>
          <p:cNvPr id="16" name="Picture 15">
            <a:extLst>
              <a:ext uri="{FF2B5EF4-FFF2-40B4-BE49-F238E27FC236}">
                <a16:creationId xmlns:a16="http://schemas.microsoft.com/office/drawing/2014/main" id="{F369397C-055D-305A-1D80-230277C56358}"/>
              </a:ext>
            </a:extLst>
          </p:cNvPr>
          <p:cNvPicPr>
            <a:picLocks noChangeAspect="1"/>
          </p:cNvPicPr>
          <p:nvPr/>
        </p:nvPicPr>
        <p:blipFill>
          <a:blip r:embed="rId2"/>
          <a:stretch>
            <a:fillRect/>
          </a:stretch>
        </p:blipFill>
        <p:spPr>
          <a:xfrm>
            <a:off x="230495" y="1398649"/>
            <a:ext cx="905847" cy="905847"/>
          </a:xfrm>
          <a:prstGeom prst="rect">
            <a:avLst/>
          </a:prstGeom>
        </p:spPr>
      </p:pic>
      <p:pic>
        <p:nvPicPr>
          <p:cNvPr id="18" name="Picture 17">
            <a:extLst>
              <a:ext uri="{FF2B5EF4-FFF2-40B4-BE49-F238E27FC236}">
                <a16:creationId xmlns:a16="http://schemas.microsoft.com/office/drawing/2014/main" id="{69FF3484-EEB4-8688-845E-0D4E70DA167E}"/>
              </a:ext>
            </a:extLst>
          </p:cNvPr>
          <p:cNvPicPr>
            <a:picLocks noChangeAspect="1"/>
          </p:cNvPicPr>
          <p:nvPr/>
        </p:nvPicPr>
        <p:blipFill>
          <a:blip r:embed="rId3"/>
          <a:stretch>
            <a:fillRect/>
          </a:stretch>
        </p:blipFill>
        <p:spPr>
          <a:xfrm>
            <a:off x="292322" y="2877229"/>
            <a:ext cx="782191" cy="1103541"/>
          </a:xfrm>
          <a:prstGeom prst="rect">
            <a:avLst/>
          </a:prstGeom>
        </p:spPr>
      </p:pic>
      <p:pic>
        <p:nvPicPr>
          <p:cNvPr id="24" name="Picture 23">
            <a:extLst>
              <a:ext uri="{FF2B5EF4-FFF2-40B4-BE49-F238E27FC236}">
                <a16:creationId xmlns:a16="http://schemas.microsoft.com/office/drawing/2014/main" id="{102AA3CD-354A-B1B7-01BA-9C69EA2B498E}"/>
              </a:ext>
            </a:extLst>
          </p:cNvPr>
          <p:cNvPicPr>
            <a:picLocks noChangeAspect="1"/>
          </p:cNvPicPr>
          <p:nvPr/>
        </p:nvPicPr>
        <p:blipFill>
          <a:blip r:embed="rId4"/>
          <a:stretch>
            <a:fillRect/>
          </a:stretch>
        </p:blipFill>
        <p:spPr>
          <a:xfrm>
            <a:off x="292322" y="4777805"/>
            <a:ext cx="844020" cy="926844"/>
          </a:xfrm>
          <a:prstGeom prst="rect">
            <a:avLst/>
          </a:prstGeom>
        </p:spPr>
      </p:pic>
      <p:sp>
        <p:nvSpPr>
          <p:cNvPr id="25" name="TextBox 24">
            <a:extLst>
              <a:ext uri="{FF2B5EF4-FFF2-40B4-BE49-F238E27FC236}">
                <a16:creationId xmlns:a16="http://schemas.microsoft.com/office/drawing/2014/main" id="{50298CCC-FEFB-A7B9-8C16-8361100EBB51}"/>
              </a:ext>
            </a:extLst>
          </p:cNvPr>
          <p:cNvSpPr txBox="1"/>
          <p:nvPr/>
        </p:nvSpPr>
        <p:spPr>
          <a:xfrm>
            <a:off x="1269507" y="1491449"/>
            <a:ext cx="2068497" cy="369332"/>
          </a:xfrm>
          <a:prstGeom prst="rect">
            <a:avLst/>
          </a:prstGeom>
          <a:noFill/>
        </p:spPr>
        <p:txBody>
          <a:bodyPr wrap="square" rtlCol="0">
            <a:spAutoFit/>
          </a:bodyPr>
          <a:lstStyle/>
          <a:p>
            <a:r>
              <a:rPr lang="en-US" dirty="0"/>
              <a:t>HTML</a:t>
            </a:r>
            <a:endParaRPr lang="en-IN" dirty="0"/>
          </a:p>
        </p:txBody>
      </p:sp>
      <p:sp>
        <p:nvSpPr>
          <p:cNvPr id="26" name="TextBox 25">
            <a:extLst>
              <a:ext uri="{FF2B5EF4-FFF2-40B4-BE49-F238E27FC236}">
                <a16:creationId xmlns:a16="http://schemas.microsoft.com/office/drawing/2014/main" id="{443696FE-46C1-77D4-2669-02BBCD183CC3}"/>
              </a:ext>
            </a:extLst>
          </p:cNvPr>
          <p:cNvSpPr txBox="1"/>
          <p:nvPr/>
        </p:nvSpPr>
        <p:spPr>
          <a:xfrm>
            <a:off x="1136342" y="3178206"/>
            <a:ext cx="1615736" cy="369332"/>
          </a:xfrm>
          <a:prstGeom prst="rect">
            <a:avLst/>
          </a:prstGeom>
          <a:noFill/>
        </p:spPr>
        <p:txBody>
          <a:bodyPr wrap="square" rtlCol="0">
            <a:spAutoFit/>
          </a:bodyPr>
          <a:lstStyle/>
          <a:p>
            <a:r>
              <a:rPr lang="en-US" dirty="0"/>
              <a:t>CSS</a:t>
            </a:r>
            <a:endParaRPr lang="en-IN" dirty="0"/>
          </a:p>
        </p:txBody>
      </p:sp>
      <p:sp>
        <p:nvSpPr>
          <p:cNvPr id="27" name="TextBox 26">
            <a:extLst>
              <a:ext uri="{FF2B5EF4-FFF2-40B4-BE49-F238E27FC236}">
                <a16:creationId xmlns:a16="http://schemas.microsoft.com/office/drawing/2014/main" id="{0CB7A7C4-7833-F55C-DACC-7F1AEA043CA8}"/>
              </a:ext>
            </a:extLst>
          </p:cNvPr>
          <p:cNvSpPr txBox="1"/>
          <p:nvPr/>
        </p:nvSpPr>
        <p:spPr>
          <a:xfrm>
            <a:off x="1269507" y="4962617"/>
            <a:ext cx="1722268" cy="369332"/>
          </a:xfrm>
          <a:prstGeom prst="rect">
            <a:avLst/>
          </a:prstGeom>
          <a:noFill/>
        </p:spPr>
        <p:txBody>
          <a:bodyPr wrap="square" rtlCol="0">
            <a:spAutoFit/>
          </a:bodyPr>
          <a:lstStyle/>
          <a:p>
            <a:r>
              <a:rPr lang="en-US" dirty="0"/>
              <a:t>PYTHON</a:t>
            </a:r>
            <a:endParaRPr lang="en-IN" dirty="0"/>
          </a:p>
        </p:txBody>
      </p:sp>
      <p:pic>
        <p:nvPicPr>
          <p:cNvPr id="29" name="Picture 28">
            <a:extLst>
              <a:ext uri="{FF2B5EF4-FFF2-40B4-BE49-F238E27FC236}">
                <a16:creationId xmlns:a16="http://schemas.microsoft.com/office/drawing/2014/main" id="{F773B33D-5E2F-5CB0-16F8-C443BAC3C328}"/>
              </a:ext>
            </a:extLst>
          </p:cNvPr>
          <p:cNvPicPr>
            <a:picLocks noChangeAspect="1"/>
          </p:cNvPicPr>
          <p:nvPr/>
        </p:nvPicPr>
        <p:blipFill>
          <a:blip r:embed="rId5"/>
          <a:stretch>
            <a:fillRect/>
          </a:stretch>
        </p:blipFill>
        <p:spPr>
          <a:xfrm>
            <a:off x="3633928" y="1396295"/>
            <a:ext cx="1168176" cy="653432"/>
          </a:xfrm>
          <a:prstGeom prst="rect">
            <a:avLst/>
          </a:prstGeom>
        </p:spPr>
      </p:pic>
      <p:pic>
        <p:nvPicPr>
          <p:cNvPr id="31" name="Picture 30">
            <a:extLst>
              <a:ext uri="{FF2B5EF4-FFF2-40B4-BE49-F238E27FC236}">
                <a16:creationId xmlns:a16="http://schemas.microsoft.com/office/drawing/2014/main" id="{A2B9A8D9-7A5C-BC2F-10B3-1A473155D56D}"/>
              </a:ext>
            </a:extLst>
          </p:cNvPr>
          <p:cNvPicPr>
            <a:picLocks noChangeAspect="1"/>
          </p:cNvPicPr>
          <p:nvPr/>
        </p:nvPicPr>
        <p:blipFill>
          <a:blip r:embed="rId6"/>
          <a:stretch>
            <a:fillRect/>
          </a:stretch>
        </p:blipFill>
        <p:spPr>
          <a:xfrm>
            <a:off x="3590283" y="3131782"/>
            <a:ext cx="1211821" cy="831512"/>
          </a:xfrm>
          <a:prstGeom prst="rect">
            <a:avLst/>
          </a:prstGeom>
        </p:spPr>
      </p:pic>
      <p:pic>
        <p:nvPicPr>
          <p:cNvPr id="33" name="Picture 32">
            <a:extLst>
              <a:ext uri="{FF2B5EF4-FFF2-40B4-BE49-F238E27FC236}">
                <a16:creationId xmlns:a16="http://schemas.microsoft.com/office/drawing/2014/main" id="{37E63F7D-B7E2-A7A6-63B5-7B2DFB1C7544}"/>
              </a:ext>
            </a:extLst>
          </p:cNvPr>
          <p:cNvPicPr>
            <a:picLocks noChangeAspect="1"/>
          </p:cNvPicPr>
          <p:nvPr/>
        </p:nvPicPr>
        <p:blipFill>
          <a:blip r:embed="rId7"/>
          <a:stretch>
            <a:fillRect/>
          </a:stretch>
        </p:blipFill>
        <p:spPr>
          <a:xfrm>
            <a:off x="3558247" y="4808274"/>
            <a:ext cx="1319537" cy="926845"/>
          </a:xfrm>
          <a:prstGeom prst="rect">
            <a:avLst/>
          </a:prstGeom>
        </p:spPr>
      </p:pic>
      <p:sp>
        <p:nvSpPr>
          <p:cNvPr id="34" name="TextBox 33">
            <a:extLst>
              <a:ext uri="{FF2B5EF4-FFF2-40B4-BE49-F238E27FC236}">
                <a16:creationId xmlns:a16="http://schemas.microsoft.com/office/drawing/2014/main" id="{9300E877-4C75-16F8-149B-AEA54A326D5D}"/>
              </a:ext>
            </a:extLst>
          </p:cNvPr>
          <p:cNvSpPr txBox="1"/>
          <p:nvPr/>
        </p:nvSpPr>
        <p:spPr>
          <a:xfrm>
            <a:off x="4910970" y="1538345"/>
            <a:ext cx="1185030" cy="369332"/>
          </a:xfrm>
          <a:prstGeom prst="rect">
            <a:avLst/>
          </a:prstGeom>
          <a:noFill/>
        </p:spPr>
        <p:txBody>
          <a:bodyPr wrap="square" rtlCol="0">
            <a:spAutoFit/>
          </a:bodyPr>
          <a:lstStyle/>
          <a:p>
            <a:r>
              <a:rPr lang="en-US" dirty="0"/>
              <a:t>FLASK</a:t>
            </a:r>
            <a:endParaRPr lang="en-IN" dirty="0"/>
          </a:p>
        </p:txBody>
      </p:sp>
      <p:sp>
        <p:nvSpPr>
          <p:cNvPr id="35" name="TextBox 34">
            <a:extLst>
              <a:ext uri="{FF2B5EF4-FFF2-40B4-BE49-F238E27FC236}">
                <a16:creationId xmlns:a16="http://schemas.microsoft.com/office/drawing/2014/main" id="{BE5AB629-68D0-9E7D-5395-CB693EEB393E}"/>
              </a:ext>
            </a:extLst>
          </p:cNvPr>
          <p:cNvSpPr txBox="1"/>
          <p:nvPr/>
        </p:nvSpPr>
        <p:spPr>
          <a:xfrm>
            <a:off x="4877784" y="3362872"/>
            <a:ext cx="2627787" cy="369332"/>
          </a:xfrm>
          <a:prstGeom prst="rect">
            <a:avLst/>
          </a:prstGeom>
          <a:noFill/>
        </p:spPr>
        <p:txBody>
          <a:bodyPr wrap="square" rtlCol="0">
            <a:spAutoFit/>
          </a:bodyPr>
          <a:lstStyle/>
          <a:p>
            <a:r>
              <a:rPr lang="en-US" dirty="0"/>
              <a:t>SCIKIT LEARN</a:t>
            </a:r>
            <a:endParaRPr lang="en-IN" dirty="0"/>
          </a:p>
        </p:txBody>
      </p:sp>
      <p:sp>
        <p:nvSpPr>
          <p:cNvPr id="36" name="TextBox 35">
            <a:extLst>
              <a:ext uri="{FF2B5EF4-FFF2-40B4-BE49-F238E27FC236}">
                <a16:creationId xmlns:a16="http://schemas.microsoft.com/office/drawing/2014/main" id="{21DC38D7-E7F7-8902-4249-4DB884F18EC3}"/>
              </a:ext>
            </a:extLst>
          </p:cNvPr>
          <p:cNvSpPr txBox="1"/>
          <p:nvPr/>
        </p:nvSpPr>
        <p:spPr>
          <a:xfrm>
            <a:off x="5021802" y="5087030"/>
            <a:ext cx="2148396" cy="369332"/>
          </a:xfrm>
          <a:prstGeom prst="rect">
            <a:avLst/>
          </a:prstGeom>
          <a:noFill/>
        </p:spPr>
        <p:txBody>
          <a:bodyPr wrap="square" rtlCol="0">
            <a:spAutoFit/>
          </a:bodyPr>
          <a:lstStyle/>
          <a:p>
            <a:r>
              <a:rPr lang="en-US" dirty="0"/>
              <a:t>NLP</a:t>
            </a:r>
            <a:endParaRPr lang="en-IN" dirty="0"/>
          </a:p>
        </p:txBody>
      </p:sp>
      <p:pic>
        <p:nvPicPr>
          <p:cNvPr id="1026" name="Picture 2" descr="Welcome To Colaboratory - Colaboratory">
            <a:extLst>
              <a:ext uri="{FF2B5EF4-FFF2-40B4-BE49-F238E27FC236}">
                <a16:creationId xmlns:a16="http://schemas.microsoft.com/office/drawing/2014/main" id="{D6B3F7E8-8E65-D09A-F151-2808B9B117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0198" y="1189611"/>
            <a:ext cx="905847" cy="90584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779A5FC-0734-46B0-9C45-7F90C3705738}"/>
              </a:ext>
            </a:extLst>
          </p:cNvPr>
          <p:cNvSpPr txBox="1"/>
          <p:nvPr/>
        </p:nvSpPr>
        <p:spPr>
          <a:xfrm flipH="1">
            <a:off x="8076385" y="1396295"/>
            <a:ext cx="2590949" cy="369332"/>
          </a:xfrm>
          <a:prstGeom prst="rect">
            <a:avLst/>
          </a:prstGeom>
          <a:noFill/>
        </p:spPr>
        <p:txBody>
          <a:bodyPr wrap="square" rtlCol="0">
            <a:spAutoFit/>
          </a:bodyPr>
          <a:lstStyle/>
          <a:p>
            <a:r>
              <a:rPr lang="en-US" dirty="0"/>
              <a:t>GOOLE COLAB</a:t>
            </a:r>
            <a:endParaRPr lang="en-IN" dirty="0"/>
          </a:p>
        </p:txBody>
      </p:sp>
    </p:spTree>
    <p:extLst>
      <p:ext uri="{BB962C8B-B14F-4D97-AF65-F5344CB8AC3E}">
        <p14:creationId xmlns:p14="http://schemas.microsoft.com/office/powerpoint/2010/main" val="3277954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EC23C8-4771-0CE3-AA62-E050F990B3E6}"/>
              </a:ext>
            </a:extLst>
          </p:cNvPr>
          <p:cNvSpPr txBox="1"/>
          <p:nvPr/>
        </p:nvSpPr>
        <p:spPr>
          <a:xfrm>
            <a:off x="4234649" y="319596"/>
            <a:ext cx="3444536" cy="477054"/>
          </a:xfrm>
          <a:prstGeom prst="rect">
            <a:avLst/>
          </a:prstGeom>
          <a:noFill/>
        </p:spPr>
        <p:txBody>
          <a:bodyPr wrap="square" rtlCol="0">
            <a:spAutoFit/>
          </a:bodyPr>
          <a:lstStyle/>
          <a:p>
            <a:pPr algn="ctr"/>
            <a:r>
              <a:rPr lang="en-US" sz="2500" u="sng" dirty="0"/>
              <a:t>LINKS</a:t>
            </a:r>
            <a:endParaRPr lang="en-IN" sz="2500" u="sng" dirty="0"/>
          </a:p>
        </p:txBody>
      </p:sp>
      <p:pic>
        <p:nvPicPr>
          <p:cNvPr id="6" name="Picture 5">
            <a:extLst>
              <a:ext uri="{FF2B5EF4-FFF2-40B4-BE49-F238E27FC236}">
                <a16:creationId xmlns:a16="http://schemas.microsoft.com/office/drawing/2014/main" id="{4008160E-3289-9640-7476-E3352403BF12}"/>
              </a:ext>
            </a:extLst>
          </p:cNvPr>
          <p:cNvPicPr>
            <a:picLocks noChangeAspect="1"/>
          </p:cNvPicPr>
          <p:nvPr/>
        </p:nvPicPr>
        <p:blipFill>
          <a:blip r:embed="rId2"/>
          <a:stretch>
            <a:fillRect/>
          </a:stretch>
        </p:blipFill>
        <p:spPr>
          <a:xfrm>
            <a:off x="192426" y="1868021"/>
            <a:ext cx="1165858" cy="1165858"/>
          </a:xfrm>
          <a:prstGeom prst="rect">
            <a:avLst/>
          </a:prstGeom>
        </p:spPr>
      </p:pic>
      <p:pic>
        <p:nvPicPr>
          <p:cNvPr id="8" name="Picture 7">
            <a:extLst>
              <a:ext uri="{FF2B5EF4-FFF2-40B4-BE49-F238E27FC236}">
                <a16:creationId xmlns:a16="http://schemas.microsoft.com/office/drawing/2014/main" id="{1342186D-6918-4338-C624-7DCB4C058E5F}"/>
              </a:ext>
            </a:extLst>
          </p:cNvPr>
          <p:cNvPicPr>
            <a:picLocks noChangeAspect="1"/>
          </p:cNvPicPr>
          <p:nvPr/>
        </p:nvPicPr>
        <p:blipFill>
          <a:blip r:embed="rId3"/>
          <a:stretch>
            <a:fillRect/>
          </a:stretch>
        </p:blipFill>
        <p:spPr>
          <a:xfrm>
            <a:off x="192426" y="4692593"/>
            <a:ext cx="1165858" cy="1165858"/>
          </a:xfrm>
          <a:prstGeom prst="rect">
            <a:avLst/>
          </a:prstGeom>
        </p:spPr>
      </p:pic>
      <p:sp>
        <p:nvSpPr>
          <p:cNvPr id="13" name="TextBox 12">
            <a:extLst>
              <a:ext uri="{FF2B5EF4-FFF2-40B4-BE49-F238E27FC236}">
                <a16:creationId xmlns:a16="http://schemas.microsoft.com/office/drawing/2014/main" id="{23538AC5-C781-B9B3-7195-9BD8A426CB7B}"/>
              </a:ext>
            </a:extLst>
          </p:cNvPr>
          <p:cNvSpPr txBox="1"/>
          <p:nvPr/>
        </p:nvSpPr>
        <p:spPr>
          <a:xfrm>
            <a:off x="1429305" y="1989285"/>
            <a:ext cx="843378" cy="923330"/>
          </a:xfrm>
          <a:prstGeom prst="rect">
            <a:avLst/>
          </a:prstGeom>
          <a:noFill/>
        </p:spPr>
        <p:txBody>
          <a:bodyPr wrap="square" rtlCol="0">
            <a:spAutoFit/>
          </a:bodyPr>
          <a:lstStyle/>
          <a:p>
            <a:r>
              <a:rPr lang="en-US" dirty="0"/>
              <a:t>HR_1 &amp; HR_2</a:t>
            </a:r>
            <a:endParaRPr lang="en-IN" dirty="0"/>
          </a:p>
        </p:txBody>
      </p:sp>
      <p:sp>
        <p:nvSpPr>
          <p:cNvPr id="15" name="TextBox 14">
            <a:extLst>
              <a:ext uri="{FF2B5EF4-FFF2-40B4-BE49-F238E27FC236}">
                <a16:creationId xmlns:a16="http://schemas.microsoft.com/office/drawing/2014/main" id="{76D80927-3788-031C-61A1-5AABCC2E90DC}"/>
              </a:ext>
            </a:extLst>
          </p:cNvPr>
          <p:cNvSpPr txBox="1"/>
          <p:nvPr/>
        </p:nvSpPr>
        <p:spPr>
          <a:xfrm>
            <a:off x="1358284" y="5090856"/>
            <a:ext cx="1322773" cy="369332"/>
          </a:xfrm>
          <a:prstGeom prst="rect">
            <a:avLst/>
          </a:prstGeom>
          <a:noFill/>
        </p:spPr>
        <p:txBody>
          <a:bodyPr wrap="square" rtlCol="0">
            <a:spAutoFit/>
          </a:bodyPr>
          <a:lstStyle/>
          <a:p>
            <a:r>
              <a:rPr lang="en-US" dirty="0"/>
              <a:t>DATASET</a:t>
            </a:r>
            <a:endParaRPr lang="en-IN" dirty="0"/>
          </a:p>
        </p:txBody>
      </p:sp>
      <p:sp>
        <p:nvSpPr>
          <p:cNvPr id="23" name="TextBox 22">
            <a:extLst>
              <a:ext uri="{FF2B5EF4-FFF2-40B4-BE49-F238E27FC236}">
                <a16:creationId xmlns:a16="http://schemas.microsoft.com/office/drawing/2014/main" id="{3BE6ADDA-A6CD-1D8A-A587-9AEC9F015C5E}"/>
              </a:ext>
            </a:extLst>
          </p:cNvPr>
          <p:cNvSpPr txBox="1"/>
          <p:nvPr/>
        </p:nvSpPr>
        <p:spPr>
          <a:xfrm>
            <a:off x="2512381" y="2266284"/>
            <a:ext cx="6889071" cy="369332"/>
          </a:xfrm>
          <a:prstGeom prst="rect">
            <a:avLst/>
          </a:prstGeom>
          <a:noFill/>
        </p:spPr>
        <p:txBody>
          <a:bodyPr wrap="square" rtlCol="0">
            <a:spAutoFit/>
          </a:bodyPr>
          <a:lstStyle/>
          <a:p>
            <a:r>
              <a:rPr lang="en-IN" dirty="0">
                <a:hlinkClick r:id="rId4"/>
              </a:rPr>
              <a:t>https://github.com/shrishail356/Data_Geeks_Smart_O_Thon</a:t>
            </a:r>
            <a:endParaRPr lang="en-IN" dirty="0"/>
          </a:p>
        </p:txBody>
      </p:sp>
      <p:sp>
        <p:nvSpPr>
          <p:cNvPr id="24" name="TextBox 23">
            <a:extLst>
              <a:ext uri="{FF2B5EF4-FFF2-40B4-BE49-F238E27FC236}">
                <a16:creationId xmlns:a16="http://schemas.microsoft.com/office/drawing/2014/main" id="{21CB2325-391B-5F36-A305-838B5397BFCC}"/>
              </a:ext>
            </a:extLst>
          </p:cNvPr>
          <p:cNvSpPr txBox="1"/>
          <p:nvPr/>
        </p:nvSpPr>
        <p:spPr>
          <a:xfrm>
            <a:off x="2524142" y="4882718"/>
            <a:ext cx="9398569" cy="646331"/>
          </a:xfrm>
          <a:prstGeom prst="rect">
            <a:avLst/>
          </a:prstGeom>
          <a:noFill/>
        </p:spPr>
        <p:txBody>
          <a:bodyPr wrap="square" rtlCol="0">
            <a:spAutoFit/>
          </a:bodyPr>
          <a:lstStyle/>
          <a:p>
            <a:r>
              <a:rPr lang="en-IN" dirty="0">
                <a:hlinkClick r:id="rId5"/>
              </a:rPr>
              <a:t>https://drive.google.com/file/d/1F_VPOnBnA9mVEihxhXPMetBTELGyG60R/view?usp=sharing</a:t>
            </a:r>
            <a:endParaRPr lang="en-IN" dirty="0"/>
          </a:p>
        </p:txBody>
      </p:sp>
    </p:spTree>
    <p:extLst>
      <p:ext uri="{BB962C8B-B14F-4D97-AF65-F5344CB8AC3E}">
        <p14:creationId xmlns:p14="http://schemas.microsoft.com/office/powerpoint/2010/main" val="1588321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B942C1-FD85-7136-24A8-E8D73EB635F1}"/>
              </a:ext>
            </a:extLst>
          </p:cNvPr>
          <p:cNvSpPr txBox="1"/>
          <p:nvPr/>
        </p:nvSpPr>
        <p:spPr>
          <a:xfrm>
            <a:off x="4532050" y="284086"/>
            <a:ext cx="3311371" cy="584775"/>
          </a:xfrm>
          <a:prstGeom prst="rect">
            <a:avLst/>
          </a:prstGeom>
          <a:noFill/>
        </p:spPr>
        <p:txBody>
          <a:bodyPr wrap="square" rtlCol="0">
            <a:spAutoFit/>
          </a:bodyPr>
          <a:lstStyle/>
          <a:p>
            <a:r>
              <a:rPr lang="en-US" sz="3200" u="sng" dirty="0"/>
              <a:t>PICTURES</a:t>
            </a:r>
            <a:endParaRPr lang="en-IN" sz="3200" u="sng" dirty="0"/>
          </a:p>
        </p:txBody>
      </p:sp>
      <p:pic>
        <p:nvPicPr>
          <p:cNvPr id="6" name="Picture 5">
            <a:extLst>
              <a:ext uri="{FF2B5EF4-FFF2-40B4-BE49-F238E27FC236}">
                <a16:creationId xmlns:a16="http://schemas.microsoft.com/office/drawing/2014/main" id="{293D4D26-0A18-C4E6-E1C0-748FA3781DD2}"/>
              </a:ext>
            </a:extLst>
          </p:cNvPr>
          <p:cNvPicPr>
            <a:picLocks noChangeAspect="1"/>
          </p:cNvPicPr>
          <p:nvPr/>
        </p:nvPicPr>
        <p:blipFill>
          <a:blip r:embed="rId2"/>
          <a:stretch>
            <a:fillRect/>
          </a:stretch>
        </p:blipFill>
        <p:spPr>
          <a:xfrm>
            <a:off x="1003177" y="1399128"/>
            <a:ext cx="9334480" cy="4753098"/>
          </a:xfrm>
          <a:prstGeom prst="rect">
            <a:avLst/>
          </a:prstGeom>
        </p:spPr>
      </p:pic>
    </p:spTree>
    <p:extLst>
      <p:ext uri="{BB962C8B-B14F-4D97-AF65-F5344CB8AC3E}">
        <p14:creationId xmlns:p14="http://schemas.microsoft.com/office/powerpoint/2010/main" val="2957534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01734B-CC03-2156-0A5C-AA0FEA001E55}"/>
              </a:ext>
            </a:extLst>
          </p:cNvPr>
          <p:cNvSpPr txBox="1"/>
          <p:nvPr/>
        </p:nvSpPr>
        <p:spPr>
          <a:xfrm>
            <a:off x="2762434" y="426129"/>
            <a:ext cx="6667131" cy="523220"/>
          </a:xfrm>
          <a:prstGeom prst="rect">
            <a:avLst/>
          </a:prstGeom>
          <a:noFill/>
        </p:spPr>
        <p:txBody>
          <a:bodyPr wrap="square" rtlCol="0">
            <a:spAutoFit/>
          </a:bodyPr>
          <a:lstStyle/>
          <a:p>
            <a:r>
              <a:rPr lang="en-US" sz="2800" u="sng" dirty="0"/>
              <a:t>RESUME FOR THE ABOVE OUTPUT</a:t>
            </a:r>
            <a:endParaRPr lang="en-IN" sz="2800" u="sng" dirty="0"/>
          </a:p>
        </p:txBody>
      </p:sp>
      <p:pic>
        <p:nvPicPr>
          <p:cNvPr id="4" name="Picture 3">
            <a:extLst>
              <a:ext uri="{FF2B5EF4-FFF2-40B4-BE49-F238E27FC236}">
                <a16:creationId xmlns:a16="http://schemas.microsoft.com/office/drawing/2014/main" id="{A0430A28-BFE8-1184-60DD-F91E81D8C46A}"/>
              </a:ext>
            </a:extLst>
          </p:cNvPr>
          <p:cNvPicPr>
            <a:picLocks noChangeAspect="1"/>
          </p:cNvPicPr>
          <p:nvPr/>
        </p:nvPicPr>
        <p:blipFill>
          <a:blip r:embed="rId2"/>
          <a:stretch>
            <a:fillRect/>
          </a:stretch>
        </p:blipFill>
        <p:spPr>
          <a:xfrm>
            <a:off x="3631337" y="1420428"/>
            <a:ext cx="3994582" cy="4438424"/>
          </a:xfrm>
          <a:prstGeom prst="rect">
            <a:avLst/>
          </a:prstGeom>
        </p:spPr>
      </p:pic>
    </p:spTree>
    <p:extLst>
      <p:ext uri="{BB962C8B-B14F-4D97-AF65-F5344CB8AC3E}">
        <p14:creationId xmlns:p14="http://schemas.microsoft.com/office/powerpoint/2010/main" val="1224326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A25F2E-5225-7EDC-0362-DA6A247E78B5}"/>
              </a:ext>
            </a:extLst>
          </p:cNvPr>
          <p:cNvPicPr>
            <a:picLocks noChangeAspect="1"/>
          </p:cNvPicPr>
          <p:nvPr/>
        </p:nvPicPr>
        <p:blipFill>
          <a:blip r:embed="rId2"/>
          <a:stretch>
            <a:fillRect/>
          </a:stretch>
        </p:blipFill>
        <p:spPr>
          <a:xfrm>
            <a:off x="817619" y="936510"/>
            <a:ext cx="10155182" cy="4984979"/>
          </a:xfrm>
          <a:prstGeom prst="rect">
            <a:avLst/>
          </a:prstGeom>
        </p:spPr>
      </p:pic>
    </p:spTree>
    <p:extLst>
      <p:ext uri="{BB962C8B-B14F-4D97-AF65-F5344CB8AC3E}">
        <p14:creationId xmlns:p14="http://schemas.microsoft.com/office/powerpoint/2010/main" val="10600800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Integer pillars</Template>
  <TotalTime>822</TotalTime>
  <Words>605</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Algerian</vt:lpstr>
      <vt:lpstr>-apple-system</vt:lpstr>
      <vt:lpstr>Arial</vt:lpstr>
      <vt:lpstr>Arial Nova</vt:lpstr>
      <vt:lpstr>Arial Nova Light</vt:lpstr>
      <vt:lpstr>Wingdings 2</vt:lpstr>
      <vt:lpstr>SlateVTI</vt:lpstr>
      <vt:lpstr>JOB RECOMMENDER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Yash Agarwal</dc:creator>
  <cp:lastModifiedBy>Yash Agarwal</cp:lastModifiedBy>
  <cp:revision>6</cp:revision>
  <dcterms:created xsi:type="dcterms:W3CDTF">2023-06-24T22:07:02Z</dcterms:created>
  <dcterms:modified xsi:type="dcterms:W3CDTF">2023-06-26T11:29:45Z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